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.jpeg" ContentType="image/jpeg"/>
  <Override PartName="/ppt/notesSlides/notesSlide11.xml" ContentType="application/vnd.openxmlformats-officedocument.presentationml.notesSlide+xml"/>
  <Override PartName="/ppt/media/image3.jpeg" ContentType="image/jpeg"/>
  <Override PartName="/ppt/notesSlides/notesSlide12.xml" ContentType="application/vnd.openxmlformats-officedocument.presentationml.notesSlide+xml"/>
  <Override PartName="/ppt/media/image4.jpeg" ContentType="image/jpeg"/>
  <Override PartName="/ppt/notesSlides/notesSlide13.xml" ContentType="application/vnd.openxmlformats-officedocument.presentationml.notesSlide+xml"/>
  <Override PartName="/ppt/media/image5.jpeg" ContentType="image/jpeg"/>
  <Override PartName="/ppt/notesSlides/notesSlide14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0" name="Shape 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Quando se fala de sexualidade, é muito </a:t>
            </a:r>
            <a:r>
              <a:rPr b="1" sz="2400"/>
              <a:t>frequente</a:t>
            </a:r>
            <a:r>
              <a:rPr sz="2400"/>
              <a:t> haver uma </a:t>
            </a:r>
            <a:r>
              <a:rPr b="1" sz="2400"/>
              <a:t>associação directa</a:t>
            </a:r>
            <a:r>
              <a:rPr sz="2400"/>
              <a:t> à </a:t>
            </a:r>
            <a:r>
              <a:rPr b="1" sz="2400"/>
              <a:t>vivência da vida sexual de um indivíduo</a:t>
            </a:r>
            <a:r>
              <a:rPr sz="2400"/>
              <a:t>. 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Não está de todo incorreto, mas esta é apenas uma parte da questão, é constituída por </a:t>
            </a:r>
            <a:r>
              <a:rPr b="1" sz="2400"/>
              <a:t>várias dimensões, </a:t>
            </a:r>
            <a:r>
              <a:rPr sz="2400"/>
              <a:t>que </a:t>
            </a:r>
            <a:r>
              <a:rPr b="1" sz="2400"/>
              <a:t>ao longo da história têm tido uma compreensão mais profunda.</a:t>
            </a:r>
            <a:endParaRPr b="1" sz="2400"/>
          </a:p>
          <a:p>
            <a:pPr lvl="0">
              <a:defRPr sz="1800"/>
            </a:pPr>
            <a:endParaRPr b="1"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Sei que estás a tentar perceber o teu corpo, mas esse tipo de brincadeiras fazes quando estiveres no teu espaço. Se tiveres alguma pergunta podes fazer, mas quando estivermos sozinhos. Isso é uma coisa tua.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endParaRPr sz="2400"/>
          </a:p>
          <a:p>
            <a:pPr lvl="0">
              <a:defRPr sz="1800"/>
            </a:pPr>
            <a:r>
              <a:rPr b="1" sz="2400"/>
              <a:t>Castigo do prazer: associar afetos a sexo e pecado - inibição da criança. - “Fui educado para ser um anjinho”</a:t>
            </a:r>
            <a:endParaRPr b="1"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•"/>
              <a:defRPr sz="1800"/>
            </a:pPr>
            <a:r>
              <a:rPr sz="2400"/>
              <a:t>Castração do prazer - nesta fase, se a criança sente o prazer atacado, isto cria a ideia de que o prazer é mau e ela própria é má. Torna-se uma sexualidade auto-punitiva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•"/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•"/>
              <a:defRPr sz="1800"/>
            </a:pPr>
            <a:r>
              <a:rPr sz="2400"/>
              <a:t>É confuso para a criança integrar uma descoberta individual com a sexualização do adulto. Ela ainda </a:t>
            </a:r>
            <a:r>
              <a:rPr b="1" sz="2400"/>
              <a:t>não compreende bem que os adultos se amam de maneira diferente que amam a criança. </a:t>
            </a:r>
            <a:r>
              <a:rPr sz="2400"/>
              <a:t>medo do sexo no futuro - associam namorado ao pai.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endParaRPr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fica curiosa para perceber a diferença entre o corpo do menino e da menina. 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idem aspas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há casos de pais que dizem que desde criança se percebeu que o filho tinha tendencias homossexuais… Associam o que os pais dizem à realidade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Não brincar a que se namora com os filhos. um dia vais ter a tua namorada.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Aproveitar para deixar a criança raciocinar, explicar o que ela imagina. perguntar onde ela foi buscar as ideias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De onde vêm os bebés? Da barriga da mãe, semente. nasceu no hospital. 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Não é necessário usar termos como pipi, pilinha. Induz vergonha.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Funcionamento </a:t>
            </a:r>
            <a:r>
              <a:rPr b="1" sz="2400"/>
              <a:t>fisiológico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Explorar </a:t>
            </a:r>
            <a:r>
              <a:rPr b="1" sz="2400"/>
              <a:t>mais afetos da criança na relação com outros</a:t>
            </a:r>
            <a:r>
              <a:rPr sz="2400"/>
              <a:t> que não a familia.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* Aproveitar filmes, trocas de adultos. Situações do dia a dia. não ter medo de explicar </a:t>
            </a:r>
            <a:r>
              <a:rPr b="1" sz="2400"/>
              <a:t>homossexualidade</a:t>
            </a:r>
            <a:r>
              <a:rPr sz="2400"/>
              <a:t>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b="1" sz="2400"/>
              <a:t>Não proibir os namoros</a:t>
            </a:r>
            <a:r>
              <a:rPr sz="2400"/>
              <a:t>: explorar sempre da perspectiva afetiva - simpatica, bonita, brincam juntos..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endParaRPr sz="2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Falar com naturalidade, não há necessidade de: agora que és grande, temos que ter uma conversa séria…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É saudável que a criança não conte tudo aos pais. Confiança não é exclusividade.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* Os gostos da criança são diferentes dos pais.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os vossos filhos têm uma vida sexual. ajudar não é proibir é informar.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a pulsão sexual não desaparece. ou as crianças vão perguntar para outro lado e perdem confiança com os pais, ou ficam com perturbações afectivas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historia da cegonha, virginidade, prazer sexual</a:t>
            </a: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* - Quanto mais se proíbir, mais se condiciona o crescimento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7" name="Shape 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Para contextualizar a forma como se chegou ao conhecimento cientifico actual, vou resumir em 2 slides algumas perspectivas sobre o tema.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A </a:t>
            </a:r>
            <a:r>
              <a:rPr b="1" sz="2400"/>
              <a:t>história está na base da nossa cultura</a:t>
            </a:r>
            <a:r>
              <a:rPr sz="2400"/>
              <a:t>, e a </a:t>
            </a:r>
            <a:r>
              <a:rPr b="1" sz="2400"/>
              <a:t>cultura influencia</a:t>
            </a:r>
            <a:r>
              <a:rPr sz="2400"/>
              <a:t> </a:t>
            </a:r>
            <a:r>
              <a:rPr b="1" sz="2400"/>
              <a:t>a forma como pensamos sobre determinados temas.</a:t>
            </a:r>
            <a:endParaRPr b="1"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Há </a:t>
            </a:r>
            <a:r>
              <a:rPr b="1" sz="2400"/>
              <a:t>determinadas ideias que de forma subtil</a:t>
            </a:r>
            <a:r>
              <a:rPr sz="2400"/>
              <a:t> se mantêm ao </a:t>
            </a:r>
            <a:r>
              <a:rPr b="1" sz="2400"/>
              <a:t>longo das gerações.</a:t>
            </a:r>
            <a:endParaRPr b="1" sz="2400"/>
          </a:p>
          <a:p>
            <a:pPr lvl="0">
              <a:defRPr sz="1800"/>
            </a:pPr>
            <a:endParaRPr b="1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No título refiro-me a </a:t>
            </a:r>
            <a:r>
              <a:rPr b="1" sz="2400"/>
              <a:t>Sexo e Afectos</a:t>
            </a:r>
            <a:r>
              <a:rPr sz="2400"/>
              <a:t> porque o termo sexualidade, </a:t>
            </a:r>
            <a:r>
              <a:rPr b="1" sz="2400"/>
              <a:t>enquanto conceito científico é recente</a:t>
            </a:r>
            <a:r>
              <a:rPr sz="2400"/>
              <a:t>, começou no séc 16 e tornou-se maduro no séc 20.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* Culturas de hoje em dia em que fertilidade é um símbolo social de respeito, como o emprego.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* Frequente rapazes adolescentes terem sexo com um homem tutor.</a:t>
            </a:r>
            <a:endParaRPr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* Isabel de Castela, Fernando de Aragão - Dava jeito a Espanha e ao papado Bórgia.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Beijo no dia da rendição do japao na 2a guerra.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Note-se que alguns destes conceitos ainda estão presentes actualmente.</a:t>
            </a:r>
            <a:endParaRPr sz="2400"/>
          </a:p>
          <a:p>
            <a:pPr lvl="0">
              <a:defRPr sz="1800"/>
            </a:pPr>
            <a:r>
              <a:rPr sz="2400"/>
              <a:t>Culpa, interesse.</a:t>
            </a:r>
            <a:endParaRPr sz="2400"/>
          </a:p>
          <a:p>
            <a:pPr lvl="0">
              <a:defRPr sz="1800"/>
            </a:pPr>
            <a:r>
              <a:rPr sz="2400"/>
              <a:t>As sociedades ocidentais ainda estão muito contaminadas pelos conceitos de Crime e Pecado. </a:t>
            </a:r>
            <a:endParaRPr sz="2400"/>
          </a:p>
          <a:p>
            <a:pPr lvl="0">
              <a:defRPr sz="1800"/>
            </a:pPr>
            <a:r>
              <a:rPr sz="2400"/>
              <a:t>As sociedades orientais ainda pelo interesse. Raparigas que se casam aos 14 anos, etc…</a:t>
            </a:r>
            <a:endParaRPr sz="2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Aqui está </a:t>
            </a:r>
            <a:r>
              <a:rPr b="1" sz="2400"/>
              <a:t>descrito</a:t>
            </a:r>
            <a:r>
              <a:rPr sz="2400"/>
              <a:t> o </a:t>
            </a:r>
            <a:r>
              <a:rPr b="1" sz="2400"/>
              <a:t>estado maduro desta energia</a:t>
            </a:r>
            <a:endParaRPr b="1" sz="2400"/>
          </a:p>
          <a:p>
            <a:pPr lvl="0">
              <a:defRPr sz="1800"/>
            </a:pPr>
            <a:endParaRPr b="1" sz="2400"/>
          </a:p>
          <a:p>
            <a:pPr lvl="0">
              <a:defRPr sz="1800"/>
            </a:pPr>
            <a:r>
              <a:rPr sz="2400"/>
              <a:t>Tal como </a:t>
            </a:r>
            <a:r>
              <a:rPr b="1" sz="2400"/>
              <a:t>todas as energias</a:t>
            </a:r>
            <a:r>
              <a:rPr sz="2400"/>
              <a:t> que </a:t>
            </a:r>
            <a:r>
              <a:rPr b="1" sz="2400"/>
              <a:t>gerem a relação da pessoa com o mundo</a:t>
            </a:r>
            <a:r>
              <a:rPr sz="2400"/>
              <a:t>, também a sexualidade </a:t>
            </a:r>
            <a:r>
              <a:rPr b="1" sz="2400"/>
              <a:t>tem uma evolução ao longo do crescimento</a:t>
            </a:r>
            <a:r>
              <a:rPr sz="2400"/>
              <a:t>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Como é esta evolução?</a:t>
            </a:r>
            <a:endParaRPr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Não se refere só à dimensão </a:t>
            </a:r>
            <a:r>
              <a:rPr b="1" sz="2400"/>
              <a:t>sexual e romântica das relações</a:t>
            </a:r>
            <a:r>
              <a:rPr sz="2400"/>
              <a:t>, refere-se à intimidade  das relações - amizades e familiares, por exemplo. </a:t>
            </a:r>
            <a:r>
              <a:rPr b="1" sz="2400"/>
              <a:t>SEXO E INTIMIDADE</a:t>
            </a:r>
            <a:r>
              <a:rPr sz="2400"/>
              <a:t> são assuntos </a:t>
            </a:r>
            <a:r>
              <a:rPr b="1" sz="2400"/>
              <a:t>Diferentes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tem expressão a nível …</a:t>
            </a:r>
            <a:endParaRPr sz="2400"/>
          </a:p>
          <a:p>
            <a:pPr lvl="0">
              <a:defRPr sz="1800"/>
            </a:pPr>
            <a:r>
              <a:rPr sz="2400"/>
              <a:t>Esta questão vai ser ilustrada à medida que for falando das várias fases…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Porque são as referencias emocionais das crianças.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Tendo em conta a </a:t>
            </a:r>
            <a:r>
              <a:rPr b="1" sz="2400"/>
              <a:t>evolução</a:t>
            </a:r>
            <a:r>
              <a:rPr sz="2400"/>
              <a:t> da </a:t>
            </a:r>
            <a:r>
              <a:rPr b="1" sz="2400"/>
              <a:t>energia, 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Sexualização ou Erotização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* No </a:t>
            </a:r>
            <a:r>
              <a:rPr b="1" sz="2400"/>
              <a:t>bebé a energia</a:t>
            </a:r>
            <a:r>
              <a:rPr sz="2400"/>
              <a:t> está num </a:t>
            </a:r>
            <a:r>
              <a:rPr b="1" sz="2400"/>
              <a:t>estado muito básico</a:t>
            </a:r>
            <a:endParaRPr b="1" sz="2400"/>
          </a:p>
          <a:p>
            <a:pPr lvl="0">
              <a:defRPr sz="1800"/>
            </a:pPr>
            <a:endParaRPr b="1"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Olhar a criança, criar novos estímulos, enriquecer a relação. Começar a demonstrar à criança através da atitude a densidade das relações.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Já ouviram falar naqueles exemplos de homens que procuram uma mãe nas mulheres?</a:t>
            </a:r>
            <a:endParaRPr sz="2400"/>
          </a:p>
          <a:p>
            <a:pPr lvl="0">
              <a:defRPr sz="1800"/>
            </a:pPr>
            <a:endParaRPr sz="2400"/>
          </a:p>
          <a:p>
            <a:pPr lvl="0" marL="295835" indent="-295835">
              <a:buClr>
                <a:srgbClr val="BEBEBE"/>
              </a:buClr>
              <a:buSzPct val="125000"/>
              <a:buChar char="*"/>
              <a:defRPr sz="1800"/>
            </a:pPr>
            <a:r>
              <a:rPr sz="2400"/>
              <a:t>Há Mães que tiveram uma educação tão rígida que têm medo de sentir prazer a amamentar, como se isso fosse ter desejos incestuosos.</a:t>
            </a:r>
            <a:endParaRPr sz="2400"/>
          </a:p>
          <a:p>
            <a:pPr lvl="0">
              <a:defRPr sz="1800"/>
            </a:pPr>
            <a:endParaRPr sz="2400"/>
          </a:p>
          <a:p>
            <a:pPr lvl="0">
              <a:defRPr sz="1800"/>
            </a:pPr>
            <a:r>
              <a:rPr sz="2400"/>
              <a:t>* Contacto com ambos os sexos. Primeiros sinais de que há dois géneros, homem mulher, que são diferentes</a:t>
            </a:r>
            <a:endParaRPr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um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dois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três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quatro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cinco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um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dois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três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quatro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cinco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um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dois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três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quatro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Nível cinco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- to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a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um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dois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três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quatro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cinco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alínea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Nível um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Nível dois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Nível três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Nível quatro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Nível cinco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um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dois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três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quatro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cinco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Foto - 3 ac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Texto do título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um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dois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três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quatro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Nível cinco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Font typeface="Zapf Dingbats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Relationship Id="rId4" Type="http://schemas.openxmlformats.org/officeDocument/2006/relationships/image" Target="../media/image16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Relationship Id="rId4" Type="http://schemas.openxmlformats.org/officeDocument/2006/relationships/image" Target="../media/image1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eg"/><Relationship Id="rId4" Type="http://schemas.openxmlformats.org/officeDocument/2006/relationships/image" Target="../media/image1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“A Sexualidade”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606060"/>
                </a:solidFill>
              </a:rPr>
              <a:t>Participando na construção da sexualidade das crianças…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idx="1"/>
          </p:nvPr>
        </p:nvSpPr>
        <p:spPr>
          <a:xfrm>
            <a:off x="508000" y="564955"/>
            <a:ext cx="11988801" cy="2565272"/>
          </a:xfrm>
          <a:prstGeom prst="rect">
            <a:avLst/>
          </a:prstGeom>
        </p:spPr>
        <p:txBody>
          <a:bodyPr anchor="t"/>
          <a:lstStyle/>
          <a:p>
            <a:pPr lvl="0" marL="0" indent="0" algn="just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É por esta razão que os adultos muitas vezes se sentem </a:t>
            </a:r>
            <a:r>
              <a:rPr b="1" sz="3400">
                <a:solidFill>
                  <a:srgbClr val="AC3B30"/>
                </a:solidFill>
              </a:rPr>
              <a:t>desnecessariamente constrangidos</a:t>
            </a:r>
            <a:r>
              <a:rPr b="1" sz="3400">
                <a:solidFill>
                  <a:srgbClr val="606060"/>
                </a:solidFill>
              </a:rPr>
              <a:t> </a:t>
            </a:r>
            <a:r>
              <a:rPr sz="3400">
                <a:solidFill>
                  <a:srgbClr val="606060"/>
                </a:solidFill>
              </a:rPr>
              <a:t>a abordar a sexualidade com as crianças.</a:t>
            </a:r>
          </a:p>
        </p:txBody>
      </p:sp>
      <p:sp>
        <p:nvSpPr>
          <p:cNvPr id="126" name="Shape 126"/>
          <p:cNvSpPr/>
          <p:nvPr/>
        </p:nvSpPr>
        <p:spPr>
          <a:xfrm>
            <a:off x="508000" y="2958582"/>
            <a:ext cx="11988801" cy="1699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606060"/>
                </a:solidFill>
              </a:rPr>
              <a:t>Por exemplo:</a:t>
            </a:r>
            <a:endParaRPr b="1" sz="3400">
              <a:solidFill>
                <a:srgbClr val="606060"/>
              </a:solidFill>
            </a:endParaRPr>
          </a:p>
          <a:p>
            <a:pPr lvl="0" algn="just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Quando uma criança pergunta:  “O que é o sexo?”</a:t>
            </a:r>
          </a:p>
        </p:txBody>
      </p:sp>
      <p:sp>
        <p:nvSpPr>
          <p:cNvPr id="127" name="Shape 127"/>
          <p:cNvSpPr/>
          <p:nvPr/>
        </p:nvSpPr>
        <p:spPr>
          <a:xfrm>
            <a:off x="1884983" y="5319761"/>
            <a:ext cx="9556340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606060"/>
                </a:solidFill>
              </a:rPr>
              <a:t>3 Anos: </a:t>
            </a:r>
            <a:r>
              <a:rPr sz="3400">
                <a:solidFill>
                  <a:srgbClr val="606060"/>
                </a:solidFill>
              </a:rPr>
              <a:t>Quer saber à diferença entre meninos e meninas</a:t>
            </a:r>
            <a:endParaRPr sz="3400">
              <a:solidFill>
                <a:srgbClr val="606060"/>
              </a:solidFill>
            </a:endParaRPr>
          </a:p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606060"/>
                </a:solidFill>
              </a:rPr>
              <a:t>6 Anos: </a:t>
            </a:r>
            <a:r>
              <a:rPr sz="3400">
                <a:solidFill>
                  <a:srgbClr val="606060"/>
                </a:solidFill>
              </a:rPr>
              <a:t>Curiosidade sobre como nasceu</a:t>
            </a:r>
            <a:endParaRPr sz="3400">
              <a:solidFill>
                <a:srgbClr val="606060"/>
              </a:solidFill>
            </a:endParaRPr>
          </a:p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606060"/>
                </a:solidFill>
              </a:rPr>
              <a:t>14 Anos: </a:t>
            </a:r>
            <a:r>
              <a:rPr sz="3400">
                <a:solidFill>
                  <a:srgbClr val="606060"/>
                </a:solidFill>
              </a:rPr>
              <a:t>Relações Conjugais,  Acto Sexual por prazer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0 - 1 Anos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508000" y="2826990"/>
            <a:ext cx="11988801" cy="6359295"/>
          </a:xfrm>
          <a:prstGeom prst="rect">
            <a:avLst/>
          </a:prstGeom>
        </p:spPr>
        <p:txBody>
          <a:bodyPr anchor="t"/>
          <a:lstStyle/>
          <a:p>
            <a:pPr lvl="0"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Desde o nascimento que a interação dos adultos contribui para a formação de um </a:t>
            </a:r>
            <a:r>
              <a:rPr b="1" sz="3400">
                <a:solidFill>
                  <a:srgbClr val="AC3B30"/>
                </a:solidFill>
              </a:rPr>
              <a:t>conceito de relação</a:t>
            </a:r>
            <a:r>
              <a:rPr sz="3400">
                <a:solidFill>
                  <a:srgbClr val="606060"/>
                </a:solidFill>
              </a:rPr>
              <a:t> por parte do bebé.</a:t>
            </a:r>
            <a:endParaRPr sz="3400">
              <a:solidFill>
                <a:srgbClr val="606060"/>
              </a:solidFill>
            </a:endParaRPr>
          </a:p>
          <a:p>
            <a:pPr lvl="0" marL="0" indent="0" algn="ctr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606060"/>
                </a:solidFill>
              </a:rPr>
              <a:t>Os Bebés ainda não amam, eles sentem necessidade.</a:t>
            </a:r>
            <a:endParaRPr sz="3100">
              <a:solidFill>
                <a:srgbClr val="606060"/>
              </a:solidFill>
            </a:endParaRPr>
          </a:p>
          <a:p>
            <a:pPr lvl="0"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 criança obtém </a:t>
            </a:r>
            <a:r>
              <a:rPr b="1" sz="3400">
                <a:solidFill>
                  <a:srgbClr val="AC3B30"/>
                </a:solidFill>
              </a:rPr>
              <a:t>prazer físico durante a amamentação.</a:t>
            </a:r>
            <a:endParaRPr b="1" sz="3400">
              <a:solidFill>
                <a:srgbClr val="AC3B30"/>
              </a:solidFill>
            </a:endParaRPr>
          </a:p>
          <a:p>
            <a:pPr lvl="0"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É pela </a:t>
            </a:r>
            <a:r>
              <a:rPr b="1" sz="3400">
                <a:solidFill>
                  <a:srgbClr val="AC3B30"/>
                </a:solidFill>
              </a:rPr>
              <a:t>interacção carinhosa</a:t>
            </a:r>
            <a:r>
              <a:rPr sz="3400">
                <a:solidFill>
                  <a:srgbClr val="606060"/>
                </a:solidFill>
              </a:rPr>
              <a:t> com o adulto que o bebé começa a construir o </a:t>
            </a:r>
            <a:r>
              <a:rPr b="1" sz="3400">
                <a:solidFill>
                  <a:srgbClr val="AC3B30"/>
                </a:solidFill>
              </a:rPr>
              <a:t>conceito de afecto</a:t>
            </a:r>
            <a:r>
              <a:rPr sz="3400">
                <a:solidFill>
                  <a:srgbClr val="606060"/>
                </a:solidFill>
              </a:rPr>
              <a:t>.</a:t>
            </a:r>
            <a:endParaRPr sz="3400">
              <a:solidFill>
                <a:srgbClr val="606060"/>
              </a:solidFill>
            </a:endParaRPr>
          </a:p>
          <a:p>
            <a:pPr lvl="0" algn="just"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Ambos os progenitores devem estar presentes desde o início. 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9896472" y="539749"/>
            <a:ext cx="2641601" cy="2006601"/>
            <a:chOff x="-50800" y="-50800"/>
            <a:chExt cx="2641600" cy="2006600"/>
          </a:xfrm>
        </p:grpSpPr>
        <p:pic>
          <p:nvPicPr>
            <p:cNvPr id="132" name="pasted-image.png"/>
            <p:cNvPicPr/>
            <p:nvPr/>
          </p:nvPicPr>
          <p:blipFill>
            <a:blip r:embed="rId3">
              <a:extLst/>
            </a:blip>
            <a:srcRect l="7403" t="7403" r="7403" b="7403"/>
            <a:stretch>
              <a:fillRect/>
            </a:stretch>
          </p:blipFill>
          <p:spPr>
            <a:xfrm>
              <a:off x="0" y="0"/>
              <a:ext cx="2540000" cy="190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2641600" cy="2006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508000" y="590550"/>
            <a:ext cx="11988801" cy="1905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2 - 3 Anos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508000" y="2660650"/>
            <a:ext cx="11988800" cy="6470648"/>
          </a:xfrm>
          <a:prstGeom prst="rect">
            <a:avLst/>
          </a:prstGeom>
        </p:spPr>
        <p:txBody>
          <a:bodyPr anchor="t"/>
          <a:lstStyle/>
          <a:p>
            <a:pPr lvl="0" marL="410718" indent="-410718" algn="just" defTabSz="572516">
              <a:lnSpc>
                <a:spcPct val="150000"/>
              </a:lnSpc>
              <a:spcBef>
                <a:spcPts val="41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b="1" sz="3332">
                <a:solidFill>
                  <a:srgbClr val="606060"/>
                </a:solidFill>
              </a:rPr>
              <a:t>Controlo dos esfíncteres,</a:t>
            </a:r>
            <a:r>
              <a:rPr sz="3332">
                <a:solidFill>
                  <a:srgbClr val="606060"/>
                </a:solidFill>
              </a:rPr>
              <a:t> e é tirada a fralda: </a:t>
            </a:r>
            <a:r>
              <a:rPr b="1" sz="3332">
                <a:solidFill>
                  <a:srgbClr val="AC3B30"/>
                </a:solidFill>
              </a:rPr>
              <a:t>desenvolve interesse pelos próprios genitais - Masturbação Infantil</a:t>
            </a:r>
            <a:endParaRPr sz="3332">
              <a:solidFill>
                <a:srgbClr val="606060"/>
              </a:solidFill>
            </a:endParaRPr>
          </a:p>
          <a:p>
            <a:pPr lvl="0" marL="410718" indent="-410718" algn="just" defTabSz="572516">
              <a:lnSpc>
                <a:spcPct val="200000"/>
              </a:lnSpc>
              <a:spcBef>
                <a:spcPts val="41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Os </a:t>
            </a:r>
            <a:r>
              <a:rPr b="1" sz="3332">
                <a:solidFill>
                  <a:srgbClr val="AC3B30"/>
                </a:solidFill>
              </a:rPr>
              <a:t>comportamentos da criança não devem ser castigados</a:t>
            </a:r>
            <a:r>
              <a:rPr sz="3332">
                <a:solidFill>
                  <a:srgbClr val="606060"/>
                </a:solidFill>
              </a:rPr>
              <a:t>, mas sim </a:t>
            </a:r>
            <a:r>
              <a:rPr b="1" sz="3332">
                <a:solidFill>
                  <a:srgbClr val="AC3B30"/>
                </a:solidFill>
              </a:rPr>
              <a:t>educados</a:t>
            </a:r>
            <a:r>
              <a:rPr sz="3332">
                <a:solidFill>
                  <a:srgbClr val="606060"/>
                </a:solidFill>
              </a:rPr>
              <a:t>.</a:t>
            </a:r>
            <a:endParaRPr sz="3332">
              <a:solidFill>
                <a:srgbClr val="606060"/>
              </a:solidFill>
            </a:endParaRPr>
          </a:p>
          <a:p>
            <a:pPr lvl="0" marL="410718" indent="-410718" algn="just" defTabSz="572516">
              <a:lnSpc>
                <a:spcPct val="150000"/>
              </a:lnSpc>
              <a:spcBef>
                <a:spcPts val="41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332">
                <a:solidFill>
                  <a:srgbClr val="606060"/>
                </a:solidFill>
              </a:rPr>
              <a:t>A criança não deve ser exposta à sexualidade dos adultos (em qualquer idade). Caso aconteça, contextualizar a situação à criança.</a:t>
            </a:r>
          </a:p>
        </p:txBody>
      </p:sp>
      <p:grpSp>
        <p:nvGrpSpPr>
          <p:cNvPr id="141" name="Group 141"/>
          <p:cNvGrpSpPr/>
          <p:nvPr/>
        </p:nvGrpSpPr>
        <p:grpSpPr>
          <a:xfrm>
            <a:off x="10556317" y="539750"/>
            <a:ext cx="2006601" cy="2006600"/>
            <a:chOff x="-50800" y="-50800"/>
            <a:chExt cx="2006600" cy="2006600"/>
          </a:xfrm>
        </p:grpSpPr>
        <p:pic>
          <p:nvPicPr>
            <p:cNvPr id="140" name="IMG_0098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05000" cy="190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2006600" cy="2006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508000" y="590550"/>
            <a:ext cx="11988801" cy="1905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3 - 6 ANos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508000" y="2660650"/>
            <a:ext cx="11988801" cy="3002426"/>
          </a:xfrm>
          <a:prstGeom prst="rect">
            <a:avLst/>
          </a:prstGeom>
        </p:spPr>
        <p:txBody>
          <a:bodyPr anchor="t"/>
          <a:lstStyle/>
          <a:p>
            <a:pPr lvl="0" marL="339470" indent="-339470" algn="just" defTabSz="473201">
              <a:spcBef>
                <a:spcPts val="34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754">
                <a:solidFill>
                  <a:srgbClr val="606060"/>
                </a:solidFill>
              </a:rPr>
              <a:t>Interesse pelos genitais das crianças de sexo oposto</a:t>
            </a:r>
            <a:endParaRPr sz="2754">
              <a:solidFill>
                <a:srgbClr val="606060"/>
              </a:solidFill>
            </a:endParaRPr>
          </a:p>
          <a:p>
            <a:pPr lvl="0" marL="339470" indent="-339470" algn="just" defTabSz="473201">
              <a:spcBef>
                <a:spcPts val="34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754">
                <a:solidFill>
                  <a:srgbClr val="606060"/>
                </a:solidFill>
              </a:rPr>
              <a:t>Surgem brincadeiras com troca de papéis.</a:t>
            </a:r>
            <a:endParaRPr sz="2754">
              <a:solidFill>
                <a:srgbClr val="606060"/>
              </a:solidFill>
            </a:endParaRPr>
          </a:p>
          <a:p>
            <a:pPr lvl="0" marL="339470" indent="-339470" algn="just" defTabSz="473201">
              <a:spcBef>
                <a:spcPts val="34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754">
                <a:solidFill>
                  <a:srgbClr val="606060"/>
                </a:solidFill>
              </a:rPr>
              <a:t>Podem surgir tentativas de invadir a privacidade dos pais.</a:t>
            </a:r>
            <a:endParaRPr sz="2754">
              <a:solidFill>
                <a:srgbClr val="606060"/>
              </a:solidFill>
            </a:endParaRPr>
          </a:p>
          <a:p>
            <a:pPr lvl="0" marL="339470" indent="-339470" algn="just" defTabSz="473201">
              <a:spcBef>
                <a:spcPts val="34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754">
                <a:solidFill>
                  <a:srgbClr val="606060"/>
                </a:solidFill>
              </a:rPr>
              <a:t>Esta é a “Idade dos Porquês” e surgem as “perguntas difíceis”:</a:t>
            </a:r>
          </a:p>
        </p:txBody>
      </p:sp>
      <p:sp>
        <p:nvSpPr>
          <p:cNvPr id="147" name="Shape 147"/>
          <p:cNvSpPr/>
          <p:nvPr/>
        </p:nvSpPr>
        <p:spPr>
          <a:xfrm>
            <a:off x="2171743" y="5466927"/>
            <a:ext cx="8394826" cy="383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419099" indent="-419099" algn="just">
              <a:spcBef>
                <a:spcPts val="42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Perguntar que informação ela já tem sobre o assunto</a:t>
            </a:r>
            <a:endParaRPr sz="3000">
              <a:solidFill>
                <a:srgbClr val="606060"/>
              </a:solidFill>
            </a:endParaRPr>
          </a:p>
          <a:p>
            <a:pPr lvl="0" marL="419099" indent="-419099" algn="just">
              <a:spcBef>
                <a:spcPts val="42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Ser sucinto na resposta, quando a criança quiser mais informação irá perguntar</a:t>
            </a:r>
            <a:endParaRPr sz="3000">
              <a:solidFill>
                <a:srgbClr val="606060"/>
              </a:solidFill>
            </a:endParaRPr>
          </a:p>
          <a:p>
            <a:pPr lvl="0" marL="419099" indent="-419099" algn="just">
              <a:spcBef>
                <a:spcPts val="42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Podem utilizar-se metáforas, mas que correspondam à realidade</a:t>
            </a:r>
          </a:p>
        </p:txBody>
      </p:sp>
      <p:pic>
        <p:nvPicPr>
          <p:cNvPr id="148" name="IMG_0097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7732" y="590550"/>
            <a:ext cx="3135924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6 anos - Puberdade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508000" y="2654300"/>
            <a:ext cx="11988800" cy="6483348"/>
          </a:xfrm>
          <a:prstGeom prst="rect">
            <a:avLst/>
          </a:prstGeom>
        </p:spPr>
        <p:txBody>
          <a:bodyPr anchor="t"/>
          <a:lstStyle/>
          <a:p>
            <a:pPr lvl="0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O foco do interesse </a:t>
            </a:r>
            <a:r>
              <a:rPr b="1" sz="3400">
                <a:solidFill>
                  <a:srgbClr val="5B5854"/>
                </a:solidFill>
              </a:rPr>
              <a:t>descola-se do próprio corpo</a:t>
            </a:r>
            <a:r>
              <a:rPr sz="3400">
                <a:solidFill>
                  <a:srgbClr val="5B5854"/>
                </a:solidFill>
              </a:rPr>
              <a:t> para a </a:t>
            </a:r>
            <a:r>
              <a:rPr b="1" sz="3400">
                <a:solidFill>
                  <a:srgbClr val="5B5854"/>
                </a:solidFill>
              </a:rPr>
              <a:t>relação afectiva</a:t>
            </a:r>
            <a:r>
              <a:rPr sz="3400">
                <a:solidFill>
                  <a:srgbClr val="5B5854"/>
                </a:solidFill>
              </a:rPr>
              <a:t> com os outros e para uma avaliação científica do funcionamento do corpo. </a:t>
            </a:r>
            <a:endParaRPr sz="3400">
              <a:solidFill>
                <a:srgbClr val="5B5854"/>
              </a:solidFill>
            </a:endParaRPr>
          </a:p>
          <a:p>
            <a:pPr lvl="0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5B5854"/>
              </a:solidFill>
            </a:endParaRPr>
          </a:p>
          <a:p>
            <a:pPr lvl="0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Estimular </a:t>
            </a:r>
            <a:r>
              <a:rPr b="1" sz="3400">
                <a:solidFill>
                  <a:srgbClr val="5B5854"/>
                </a:solidFill>
              </a:rPr>
              <a:t>afectos fora da família</a:t>
            </a:r>
            <a:r>
              <a:rPr sz="3400">
                <a:solidFill>
                  <a:srgbClr val="5B5854"/>
                </a:solidFill>
              </a:rPr>
              <a:t>.</a:t>
            </a:r>
            <a:endParaRPr sz="3400">
              <a:solidFill>
                <a:srgbClr val="5B5854"/>
              </a:solidFill>
            </a:endParaRPr>
          </a:p>
          <a:p>
            <a:pPr lvl="0" marL="0" indent="0" algn="just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5B5854"/>
              </a:solidFill>
            </a:endParaRPr>
          </a:p>
          <a:p>
            <a:pPr lvl="0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Crianças mais atentas à forma como os desconhecidos se relacionam.</a:t>
            </a:r>
            <a:endParaRPr sz="3400">
              <a:solidFill>
                <a:srgbClr val="5B5854"/>
              </a:solidFill>
            </a:endParaRPr>
          </a:p>
          <a:p>
            <a:pPr lvl="0" marL="0" indent="0" algn="just" defTabSz="457200">
              <a:spcBef>
                <a:spcPts val="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5B5854"/>
              </a:solidFill>
            </a:endParaRPr>
          </a:p>
          <a:p>
            <a:pPr lvl="0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Primeiros </a:t>
            </a:r>
            <a:r>
              <a:rPr b="1" sz="3400">
                <a:solidFill>
                  <a:srgbClr val="5B5854"/>
                </a:solidFill>
              </a:rPr>
              <a:t>namoros</a:t>
            </a:r>
            <a:r>
              <a:rPr sz="3400">
                <a:solidFill>
                  <a:srgbClr val="5B5854"/>
                </a:solidFill>
              </a:rPr>
              <a:t>.</a:t>
            </a:r>
          </a:p>
        </p:txBody>
      </p:sp>
      <p:grpSp>
        <p:nvGrpSpPr>
          <p:cNvPr id="156" name="Group 156"/>
          <p:cNvGrpSpPr/>
          <p:nvPr/>
        </p:nvGrpSpPr>
        <p:grpSpPr>
          <a:xfrm>
            <a:off x="9878509" y="535314"/>
            <a:ext cx="2658191" cy="2015472"/>
            <a:chOff x="-50800" y="-50800"/>
            <a:chExt cx="2658189" cy="2015471"/>
          </a:xfrm>
        </p:grpSpPr>
        <p:pic>
          <p:nvPicPr>
            <p:cNvPr id="155" name="IMG_0094.jpeg"/>
            <p:cNvPicPr/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2556590" cy="19138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4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2658190" cy="201547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Puberdade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508000" y="2654300"/>
            <a:ext cx="11988800" cy="6483349"/>
          </a:xfrm>
          <a:prstGeom prst="rect">
            <a:avLst/>
          </a:prstGeom>
        </p:spPr>
        <p:txBody>
          <a:bodyPr anchor="t"/>
          <a:lstStyle/>
          <a:p>
            <a:pPr lvl="0" marL="3697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Mostrar disponibilidade para falar sobre assuntos mais complexos como</a:t>
            </a:r>
            <a:endParaRPr sz="3400">
              <a:solidFill>
                <a:srgbClr val="5B5854"/>
              </a:solidFill>
            </a:endParaRPr>
          </a:p>
          <a:p>
            <a:pPr lvl="7" marL="33034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DST</a:t>
            </a:r>
            <a:endParaRPr sz="3400">
              <a:solidFill>
                <a:srgbClr val="5B5854"/>
              </a:solidFill>
            </a:endParaRPr>
          </a:p>
          <a:p>
            <a:pPr lvl="7" marL="33034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Planeamento Familiar</a:t>
            </a:r>
            <a:endParaRPr sz="3400">
              <a:solidFill>
                <a:srgbClr val="5B5854"/>
              </a:solidFill>
            </a:endParaRPr>
          </a:p>
          <a:p>
            <a:pPr lvl="7" marL="33034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Contracepção</a:t>
            </a:r>
            <a:endParaRPr sz="3400">
              <a:solidFill>
                <a:srgbClr val="5B5854"/>
              </a:solidFill>
            </a:endParaRPr>
          </a:p>
          <a:p>
            <a:pPr lvl="7" marL="33034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Orientação Sexual</a:t>
            </a:r>
            <a:endParaRPr sz="3400">
              <a:solidFill>
                <a:srgbClr val="5B5854"/>
              </a:solidFill>
            </a:endParaRPr>
          </a:p>
          <a:p>
            <a:pPr lvl="7" marL="33034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5B5854"/>
              </a:solidFill>
            </a:endParaRPr>
          </a:p>
          <a:p>
            <a:pPr lvl="0" marL="3697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Respeitar a Intimidade do Adolescente - Não querer forçar o adolescente a falar</a:t>
            </a:r>
            <a:endParaRPr sz="3400">
              <a:solidFill>
                <a:srgbClr val="5B5854"/>
              </a:solidFill>
            </a:endParaRPr>
          </a:p>
          <a:p>
            <a:pPr lvl="0" marL="3697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5B5854"/>
              </a:solidFill>
            </a:endParaRPr>
          </a:p>
          <a:p>
            <a:pPr lvl="0" marL="369794" indent="-369794" algn="just" defTabSz="457200"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Aceitar as relações que o Adolescente possa estabelecer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9624086" y="482600"/>
            <a:ext cx="2923604" cy="2120900"/>
            <a:chOff x="-50800" y="-50800"/>
            <a:chExt cx="2923603" cy="2120900"/>
          </a:xfrm>
        </p:grpSpPr>
        <p:pic>
          <p:nvPicPr>
            <p:cNvPr id="163" name="IMG_0095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22004" cy="2019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2923604" cy="2120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Evitar… (em todas as idades!)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508000" y="2654300"/>
            <a:ext cx="11988800" cy="3701773"/>
          </a:xfrm>
          <a:prstGeom prst="rect">
            <a:avLst/>
          </a:prstGeom>
        </p:spPr>
        <p:txBody>
          <a:bodyPr/>
          <a:lstStyle/>
          <a:p>
            <a:pPr lvl="0" algn="just" defTabSz="457200">
              <a:lnSpc>
                <a:spcPct val="200000"/>
              </a:lnSpc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Ignorar o tema.</a:t>
            </a:r>
            <a:endParaRPr sz="3400">
              <a:solidFill>
                <a:srgbClr val="5B5854"/>
              </a:solidFill>
            </a:endParaRPr>
          </a:p>
          <a:p>
            <a:pPr lvl="0" algn="just" defTabSz="457200">
              <a:lnSpc>
                <a:spcPct val="200000"/>
              </a:lnSpc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Tratar o sexo como algo imoral ou sem importância. </a:t>
            </a:r>
            <a:endParaRPr sz="3400">
              <a:solidFill>
                <a:srgbClr val="5B5854"/>
              </a:solidFill>
            </a:endParaRPr>
          </a:p>
          <a:p>
            <a:pPr lvl="0" algn="just" defTabSz="457200">
              <a:lnSpc>
                <a:spcPct val="200000"/>
              </a:lnSpc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Mistificar sobrevalorizar ou subvalorizar conceitos.</a:t>
            </a:r>
            <a:endParaRPr sz="3400">
              <a:solidFill>
                <a:srgbClr val="5B5854"/>
              </a:solidFill>
            </a:endParaRPr>
          </a:p>
          <a:p>
            <a:pPr lvl="0" algn="just" defTabSz="457200">
              <a:lnSpc>
                <a:spcPct val="200000"/>
              </a:lnSpc>
              <a:spcBef>
                <a:spcPts val="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Inventar quando não sabe.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500567" y="667458"/>
            <a:ext cx="12003666" cy="163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 defTabSz="45720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AC3B30"/>
                </a:solidFill>
              </a:rPr>
              <a:t>Em caso de dúvidas</a:t>
            </a:r>
            <a:r>
              <a:rPr sz="3400">
                <a:solidFill>
                  <a:srgbClr val="5B5854"/>
                </a:solidFill>
              </a:rPr>
              <a:t> não ter vergonha de perguntar a um profissional:</a:t>
            </a:r>
          </a:p>
        </p:txBody>
      </p:sp>
      <p:sp>
        <p:nvSpPr>
          <p:cNvPr id="174" name="Shape 174"/>
          <p:cNvSpPr/>
          <p:nvPr/>
        </p:nvSpPr>
        <p:spPr>
          <a:xfrm>
            <a:off x="439677" y="2956277"/>
            <a:ext cx="12125447" cy="560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marL="1257300" indent="-419100" algn="l" defTabSz="457200">
              <a:lnSpc>
                <a:spcPct val="200000"/>
              </a:lnSpc>
              <a:buClr>
                <a:srgbClr val="BEBEBE"/>
              </a:buClr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Centro de Saúde / Médico de Família</a:t>
            </a:r>
            <a:endParaRPr sz="3400">
              <a:solidFill>
                <a:srgbClr val="5B5854"/>
              </a:solidFill>
            </a:endParaRPr>
          </a:p>
          <a:p>
            <a:pPr lvl="2" marL="1257300" indent="-419100" algn="l" defTabSz="457200">
              <a:lnSpc>
                <a:spcPct val="200000"/>
              </a:lnSpc>
              <a:buClr>
                <a:srgbClr val="BEBEBE"/>
              </a:buClr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Portal da Saúde Sexual e Reprodutiva - </a:t>
            </a:r>
            <a:r>
              <a:rPr b="1" sz="3400">
                <a:solidFill>
                  <a:srgbClr val="5B5854"/>
                </a:solidFill>
              </a:rPr>
              <a:t>http://www.apf.pt</a:t>
            </a:r>
            <a:endParaRPr sz="3400">
              <a:solidFill>
                <a:srgbClr val="5B5854"/>
              </a:solidFill>
            </a:endParaRPr>
          </a:p>
          <a:p>
            <a:pPr lvl="2" marL="1257300" indent="-419100" algn="l" defTabSz="457200">
              <a:lnSpc>
                <a:spcPct val="200000"/>
              </a:lnSpc>
              <a:buClr>
                <a:srgbClr val="BEBEBE"/>
              </a:buClr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Linha SOS Pais da APF - Tel.: 213 853 993</a:t>
            </a:r>
            <a:endParaRPr sz="3400">
              <a:solidFill>
                <a:srgbClr val="5B5854"/>
              </a:solidFill>
            </a:endParaRPr>
          </a:p>
          <a:p>
            <a:pPr lvl="0" algn="l" defTabSz="45720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endParaRPr sz="3400">
              <a:solidFill>
                <a:srgbClr val="5B5854"/>
              </a:solidFill>
            </a:endParaRPr>
          </a:p>
          <a:p>
            <a:pPr lvl="2" marL="1257300" indent="-419100" algn="l" defTabSz="457200">
              <a:lnSpc>
                <a:spcPct val="200000"/>
              </a:lnSpc>
              <a:buClr>
                <a:srgbClr val="BEBEBE"/>
              </a:buClr>
              <a:buSzPct val="125000"/>
              <a:buChar char="•"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Nuno C Sousa -    http://www.nunosousa.pt</a:t>
            </a:r>
            <a:endParaRPr sz="3400">
              <a:solidFill>
                <a:srgbClr val="5B5854"/>
              </a:solidFill>
            </a:endParaRPr>
          </a:p>
          <a:p>
            <a:pPr lvl="2" algn="l" defTabSz="45720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B5854"/>
                </a:solidFill>
              </a:rPr>
              <a:t>								    Tlm.: 969 156 641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571500" y="1130300"/>
            <a:ext cx="11861800" cy="5778500"/>
            <a:chOff x="-50800" y="-50800"/>
            <a:chExt cx="11861800" cy="5778500"/>
          </a:xfrm>
        </p:grpSpPr>
        <p:pic>
          <p:nvPicPr>
            <p:cNvPr id="63" name="pasted-image.png"/>
            <p:cNvPicPr/>
            <p:nvPr/>
          </p:nvPicPr>
          <p:blipFill>
            <a:blip r:embed="rId3">
              <a:extLst/>
            </a:blip>
            <a:srcRect l="4632" t="0" r="4632" b="0"/>
            <a:stretch>
              <a:fillRect/>
            </a:stretch>
          </p:blipFill>
          <p:spPr>
            <a:xfrm>
              <a:off x="0" y="0"/>
              <a:ext cx="11760200" cy="5676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50800" y="-50800"/>
              <a:ext cx="11861800" cy="5778500"/>
            </a:xfrm>
            <a:prstGeom prst="rect">
              <a:avLst/>
            </a:prstGeom>
            <a:effectLst/>
          </p:spPr>
        </p:pic>
      </p:grp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 evolução do conceito…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45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606060"/>
                </a:solidFill>
              </a:rPr>
              <a:t>Sexo e Afectos ao longo da história…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508000" y="2721346"/>
            <a:ext cx="9017000" cy="6368308"/>
          </a:xfrm>
          <a:prstGeom prst="rect">
            <a:avLst/>
          </a:prstGeom>
        </p:spPr>
        <p:txBody>
          <a:bodyPr/>
          <a:lstStyle/>
          <a:p>
            <a:pPr lvl="0" marL="251883" indent="-251883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606060"/>
                </a:solidFill>
              </a:rPr>
              <a:t>Pré-história: Retratam o corpo humano com </a:t>
            </a:r>
            <a:r>
              <a:rPr b="1" sz="3500">
                <a:solidFill>
                  <a:srgbClr val="606060"/>
                </a:solidFill>
              </a:rPr>
              <a:t>ênfase nos órgãos genitais -</a:t>
            </a:r>
            <a:r>
              <a:rPr sz="3500">
                <a:solidFill>
                  <a:srgbClr val="606060"/>
                </a:solidFill>
              </a:rPr>
              <a:t> o pénis e seios eram </a:t>
            </a:r>
            <a:r>
              <a:rPr b="1" sz="3500">
                <a:solidFill>
                  <a:srgbClr val="606060"/>
                </a:solidFill>
              </a:rPr>
              <a:t>símbolo de poder místico e de fertilidade / </a:t>
            </a:r>
            <a:r>
              <a:rPr sz="3500">
                <a:solidFill>
                  <a:srgbClr val="606060"/>
                </a:solidFill>
              </a:rPr>
              <a:t>Monogamia enquanto meio de protecção das crias.</a:t>
            </a:r>
            <a:endParaRPr sz="3500">
              <a:solidFill>
                <a:srgbClr val="606060"/>
              </a:solidFill>
            </a:endParaRPr>
          </a:p>
          <a:p>
            <a:pPr lvl="0" marL="251883" indent="-251883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606060"/>
                </a:solidFill>
              </a:rPr>
              <a:t>Sociedade Grego-romana: </a:t>
            </a:r>
            <a:r>
              <a:rPr b="1" sz="3500">
                <a:solidFill>
                  <a:srgbClr val="606060"/>
                </a:solidFill>
              </a:rPr>
              <a:t>Não compreendia</a:t>
            </a:r>
            <a:r>
              <a:rPr sz="3500">
                <a:solidFill>
                  <a:srgbClr val="606060"/>
                </a:solidFill>
              </a:rPr>
              <a:t> a sexualidade por </a:t>
            </a:r>
            <a:r>
              <a:rPr b="1" sz="3500">
                <a:solidFill>
                  <a:srgbClr val="606060"/>
                </a:solidFill>
              </a:rPr>
              <a:t>gêneros masculino/feminino</a:t>
            </a:r>
            <a:r>
              <a:rPr sz="3500">
                <a:solidFill>
                  <a:srgbClr val="606060"/>
                </a:solidFill>
              </a:rPr>
              <a:t>, mas por papel </a:t>
            </a:r>
            <a:r>
              <a:rPr b="1" sz="3500">
                <a:solidFill>
                  <a:srgbClr val="606060"/>
                </a:solidFill>
              </a:rPr>
              <a:t>passivo</a:t>
            </a:r>
            <a:r>
              <a:rPr sz="3500">
                <a:solidFill>
                  <a:srgbClr val="606060"/>
                </a:solidFill>
              </a:rPr>
              <a:t> e </a:t>
            </a:r>
            <a:r>
              <a:rPr b="1" sz="3500">
                <a:solidFill>
                  <a:srgbClr val="606060"/>
                </a:solidFill>
              </a:rPr>
              <a:t>ativo</a:t>
            </a:r>
            <a:r>
              <a:rPr sz="3500">
                <a:solidFill>
                  <a:srgbClr val="606060"/>
                </a:solidFill>
              </a:rPr>
              <a:t> - Sexo enquanto </a:t>
            </a:r>
            <a:r>
              <a:rPr b="1" sz="3500">
                <a:solidFill>
                  <a:srgbClr val="606060"/>
                </a:solidFill>
              </a:rPr>
              <a:t>meio</a:t>
            </a:r>
            <a:r>
              <a:rPr sz="3500">
                <a:solidFill>
                  <a:srgbClr val="606060"/>
                </a:solidFill>
              </a:rPr>
              <a:t> de </a:t>
            </a:r>
            <a:r>
              <a:rPr b="1" sz="3500">
                <a:solidFill>
                  <a:srgbClr val="606060"/>
                </a:solidFill>
              </a:rPr>
              <a:t>prazer</a:t>
            </a:r>
            <a:r>
              <a:rPr sz="3500">
                <a:solidFill>
                  <a:srgbClr val="606060"/>
                </a:solidFill>
              </a:rPr>
              <a:t> e de </a:t>
            </a:r>
            <a:r>
              <a:rPr b="1" sz="3500">
                <a:solidFill>
                  <a:srgbClr val="606060"/>
                </a:solidFill>
              </a:rPr>
              <a:t>poder / relações</a:t>
            </a:r>
            <a:r>
              <a:rPr sz="3500">
                <a:solidFill>
                  <a:srgbClr val="606060"/>
                </a:solidFill>
              </a:rPr>
              <a:t> de poder social.</a:t>
            </a:r>
          </a:p>
        </p:txBody>
      </p:sp>
      <p:pic>
        <p:nvPicPr>
          <p:cNvPr id="71" name="pasted-image-enhanced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34625" y="2757105"/>
            <a:ext cx="2921001" cy="188583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72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34625" y="4810670"/>
            <a:ext cx="2921001" cy="42418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508000" y="596900"/>
            <a:ext cx="11988800" cy="1544512"/>
          </a:xfrm>
          <a:prstGeom prst="rect">
            <a:avLst/>
          </a:prstGeom>
        </p:spPr>
        <p:txBody>
          <a:bodyPr/>
          <a:lstStyle>
            <a:lvl1pPr algn="ctr">
              <a:defRPr sz="45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500">
                <a:solidFill>
                  <a:srgbClr val="606060"/>
                </a:solidFill>
              </a:rPr>
              <a:t>…Sexo e Afectos ao longo da história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508000" y="2585908"/>
            <a:ext cx="8795905" cy="2703890"/>
          </a:xfrm>
          <a:prstGeom prst="rect">
            <a:avLst/>
          </a:prstGeom>
        </p:spPr>
        <p:txBody>
          <a:bodyPr anchor="t"/>
          <a:lstStyle/>
          <a:p>
            <a:pPr lvl="0" marL="251883" indent="-251883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606060"/>
                </a:solidFill>
              </a:rPr>
              <a:t>Idade Média: Prazer sexual visto como </a:t>
            </a:r>
            <a:r>
              <a:rPr b="1" sz="3500">
                <a:solidFill>
                  <a:srgbClr val="606060"/>
                </a:solidFill>
              </a:rPr>
              <a:t>pecaminoso.</a:t>
            </a:r>
            <a:r>
              <a:rPr sz="3500">
                <a:solidFill>
                  <a:srgbClr val="606060"/>
                </a:solidFill>
              </a:rPr>
              <a:t> S</a:t>
            </a:r>
            <a:r>
              <a:rPr b="1" sz="3500">
                <a:solidFill>
                  <a:srgbClr val="606060"/>
                </a:solidFill>
              </a:rPr>
              <a:t>exo somente permitido como ato de procriação</a:t>
            </a:r>
            <a:r>
              <a:rPr sz="3500">
                <a:solidFill>
                  <a:srgbClr val="606060"/>
                </a:solidFill>
              </a:rPr>
              <a:t> / relações conjugais, principalmente nas classes altas, eram constituídas por interesses.</a:t>
            </a:r>
          </a:p>
        </p:txBody>
      </p:sp>
      <p:pic>
        <p:nvPicPr>
          <p:cNvPr id="7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8527" y="2793269"/>
            <a:ext cx="3114515" cy="228916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79" name="pasted-image.png"/>
          <p:cNvPicPr/>
          <p:nvPr/>
        </p:nvPicPr>
        <p:blipFill>
          <a:blip r:embed="rId5">
            <a:extLst/>
          </a:blip>
          <a:srcRect l="0" t="20444" r="0" b="7027"/>
          <a:stretch>
            <a:fillRect/>
          </a:stretch>
        </p:blipFill>
        <p:spPr>
          <a:xfrm>
            <a:off x="811796" y="5665711"/>
            <a:ext cx="2921001" cy="316583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80" name="Shape 80"/>
          <p:cNvSpPr/>
          <p:nvPr/>
        </p:nvSpPr>
        <p:spPr>
          <a:xfrm>
            <a:off x="3880262" y="5592062"/>
            <a:ext cx="8795905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marL="251883" indent="-251883" algn="just">
              <a:spcBef>
                <a:spcPts val="4200"/>
              </a:spcBef>
              <a:buSzPct val="30000"/>
              <a:buFont typeface="Zapf Dingbats"/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606060"/>
                </a:solidFill>
              </a:rPr>
              <a:t> Idade Moderna: </a:t>
            </a:r>
            <a:r>
              <a:rPr b="1" sz="3500">
                <a:solidFill>
                  <a:srgbClr val="606060"/>
                </a:solidFill>
              </a:rPr>
              <a:t>os afectos</a:t>
            </a:r>
            <a:r>
              <a:rPr sz="3500">
                <a:solidFill>
                  <a:srgbClr val="606060"/>
                </a:solidFill>
              </a:rPr>
              <a:t> ganham maior </a:t>
            </a:r>
            <a:r>
              <a:rPr b="1" sz="3500">
                <a:solidFill>
                  <a:srgbClr val="606060"/>
                </a:solidFill>
              </a:rPr>
              <a:t>relevância </a:t>
            </a:r>
            <a:r>
              <a:rPr sz="3500">
                <a:solidFill>
                  <a:srgbClr val="606060"/>
                </a:solidFill>
              </a:rPr>
              <a:t>nas relações</a:t>
            </a:r>
            <a:r>
              <a:rPr b="1" sz="3500">
                <a:solidFill>
                  <a:srgbClr val="606060"/>
                </a:solidFill>
              </a:rPr>
              <a:t>/ relações matrimoniais por amor</a:t>
            </a:r>
            <a:r>
              <a:rPr sz="3500">
                <a:solidFill>
                  <a:srgbClr val="606060"/>
                </a:solidFill>
              </a:rPr>
              <a:t> tornam-se naturais.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Sexualidade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508000" y="2584450"/>
            <a:ext cx="11988800" cy="5727700"/>
          </a:xfrm>
          <a:prstGeom prst="rect">
            <a:avLst/>
          </a:prstGeom>
        </p:spPr>
        <p:txBody>
          <a:bodyPr/>
          <a:lstStyle/>
          <a:p>
            <a:pPr lvl="0" marL="0" indent="0" algn="just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“A sexualidade é uma </a:t>
            </a:r>
            <a:r>
              <a:rPr b="1" sz="3400">
                <a:solidFill>
                  <a:srgbClr val="606060"/>
                </a:solidFill>
              </a:rPr>
              <a:t>energia</a:t>
            </a:r>
            <a:r>
              <a:rPr sz="3400">
                <a:solidFill>
                  <a:srgbClr val="606060"/>
                </a:solidFill>
              </a:rPr>
              <a:t> que nos </a:t>
            </a:r>
            <a:r>
              <a:rPr b="1" sz="3400">
                <a:solidFill>
                  <a:srgbClr val="606060"/>
                </a:solidFill>
              </a:rPr>
              <a:t>motiva</a:t>
            </a:r>
            <a:r>
              <a:rPr sz="3400">
                <a:solidFill>
                  <a:srgbClr val="606060"/>
                </a:solidFill>
              </a:rPr>
              <a:t> para </a:t>
            </a:r>
            <a:r>
              <a:rPr b="1" sz="3400">
                <a:solidFill>
                  <a:srgbClr val="606060"/>
                </a:solidFill>
              </a:rPr>
              <a:t>encontrar</a:t>
            </a:r>
            <a:r>
              <a:rPr sz="3400">
                <a:solidFill>
                  <a:srgbClr val="606060"/>
                </a:solidFill>
              </a:rPr>
              <a:t> amor, contacto, ternura e intimidade; ela </a:t>
            </a:r>
            <a:r>
              <a:rPr b="1" sz="3400">
                <a:solidFill>
                  <a:srgbClr val="606060"/>
                </a:solidFill>
              </a:rPr>
              <a:t>integra-se no modo como</a:t>
            </a:r>
            <a:r>
              <a:rPr sz="3400">
                <a:solidFill>
                  <a:srgbClr val="606060"/>
                </a:solidFill>
              </a:rPr>
              <a:t> sentimos, movemos, tocamos e somos tocados, é ser-se sensual e ao mesmo tempo ser-se sexual.  A sexualidade </a:t>
            </a:r>
            <a:r>
              <a:rPr b="1" sz="3400">
                <a:solidFill>
                  <a:srgbClr val="606060"/>
                </a:solidFill>
              </a:rPr>
              <a:t>influencia</a:t>
            </a:r>
            <a:r>
              <a:rPr sz="3400">
                <a:solidFill>
                  <a:srgbClr val="606060"/>
                </a:solidFill>
              </a:rPr>
              <a:t> pensamentos, sentimentos, ações e interações e, por isso, influencia também a nossa saúde física e mental”. (2001)</a:t>
            </a:r>
            <a:endParaRPr sz="3400">
              <a:solidFill>
                <a:srgbClr val="606060"/>
              </a:solidFill>
            </a:endParaRPr>
          </a:p>
          <a:p>
            <a:pPr lvl="0" marL="0" indent="0" algn="r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Organização Mundial de Saúde, 2001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508000" y="590550"/>
            <a:ext cx="11988801" cy="190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As bases da sexualidade… (alterar titulo)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89870" y="2986978"/>
            <a:ext cx="6421173" cy="2882901"/>
          </a:xfrm>
          <a:prstGeom prst="rect">
            <a:avLst/>
          </a:prstGeom>
        </p:spPr>
        <p:txBody>
          <a:bodyPr anchor="t"/>
          <a:lstStyle/>
          <a:p>
            <a:pPr lvl="0" marL="0" indent="0" algn="just" defTabSz="578358">
              <a:lnSpc>
                <a:spcPct val="150000"/>
              </a:lnSpc>
              <a:spcBef>
                <a:spcPts val="41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Até ao início do Séc. XX, a Sexualidade era considerada uma </a:t>
            </a:r>
            <a:r>
              <a:rPr b="1" sz="3366">
                <a:solidFill>
                  <a:srgbClr val="606060"/>
                </a:solidFill>
              </a:rPr>
              <a:t>energia que se desenvolvia a partir da adolescência</a:t>
            </a:r>
            <a:r>
              <a:rPr sz="3366">
                <a:solidFill>
                  <a:srgbClr val="606060"/>
                </a:solidFill>
              </a:rPr>
              <a:t>.</a:t>
            </a:r>
          </a:p>
        </p:txBody>
      </p:sp>
      <p:pic>
        <p:nvPicPr>
          <p:cNvPr id="9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686" y="2977509"/>
            <a:ext cx="5080001" cy="28575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92" name="Shape 92"/>
          <p:cNvSpPr/>
          <p:nvPr/>
        </p:nvSpPr>
        <p:spPr>
          <a:xfrm>
            <a:off x="621568" y="6295273"/>
            <a:ext cx="11761664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lnSpc>
                <a:spcPct val="150000"/>
              </a:lnSpc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Em 1905, foi apresentado um ensaio em que explica que esta é uma energia que está </a:t>
            </a:r>
            <a:r>
              <a:rPr b="1" sz="3400">
                <a:solidFill>
                  <a:srgbClr val="AC3B30"/>
                </a:solidFill>
              </a:rPr>
              <a:t>presente desde o nascimento, </a:t>
            </a:r>
            <a:r>
              <a:rPr sz="3400">
                <a:solidFill>
                  <a:srgbClr val="606060"/>
                </a:solidFill>
              </a:rPr>
              <a:t>e que </a:t>
            </a:r>
            <a:r>
              <a:rPr b="1" sz="3400">
                <a:solidFill>
                  <a:srgbClr val="AC3B30"/>
                </a:solidFill>
              </a:rPr>
              <a:t>é a base da forma como a pessoa vive as relações.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508000" y="1044876"/>
            <a:ext cx="11988801" cy="165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just" defTabSz="578358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Energia </a:t>
            </a:r>
            <a:r>
              <a:rPr b="1" sz="3366">
                <a:solidFill>
                  <a:srgbClr val="606060"/>
                </a:solidFill>
              </a:rPr>
              <a:t>presente desde o nascimento</a:t>
            </a:r>
            <a:r>
              <a:rPr sz="3366">
                <a:solidFill>
                  <a:srgbClr val="606060"/>
                </a:solidFill>
              </a:rPr>
              <a:t>, mas…</a:t>
            </a:r>
            <a:endParaRPr sz="3366">
              <a:solidFill>
                <a:srgbClr val="606060"/>
              </a:solidFill>
            </a:endParaRPr>
          </a:p>
          <a:p>
            <a:pPr lvl="0" defTabSz="578358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b="1" sz="3366">
                <a:solidFill>
                  <a:srgbClr val="AC3B30"/>
                </a:solidFill>
              </a:rPr>
              <a:t>Evolui e torna-se mais complexa ao longo dos anos.</a:t>
            </a:r>
          </a:p>
        </p:txBody>
      </p:sp>
      <p:pic>
        <p:nvPicPr>
          <p:cNvPr id="97" name="pasted-image.png"/>
          <p:cNvPicPr/>
          <p:nvPr/>
        </p:nvPicPr>
        <p:blipFill>
          <a:blip r:embed="rId2">
            <a:extLst/>
          </a:blip>
          <a:srcRect l="19184" t="0" r="19184" b="0"/>
          <a:stretch>
            <a:fillRect/>
          </a:stretch>
        </p:blipFill>
        <p:spPr>
          <a:xfrm>
            <a:off x="518319" y="3897386"/>
            <a:ext cx="3858471" cy="35560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98" name="pasted-image.png"/>
          <p:cNvPicPr/>
          <p:nvPr/>
        </p:nvPicPr>
        <p:blipFill>
          <a:blip r:embed="rId3">
            <a:extLst/>
          </a:blip>
          <a:srcRect l="12811" t="0" r="12811" b="0"/>
          <a:stretch>
            <a:fillRect/>
          </a:stretch>
        </p:blipFill>
        <p:spPr>
          <a:xfrm>
            <a:off x="4460754" y="3897386"/>
            <a:ext cx="3971264" cy="35560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99" name="pasted-image.png"/>
          <p:cNvPicPr/>
          <p:nvPr/>
        </p:nvPicPr>
        <p:blipFill>
          <a:blip r:embed="rId4">
            <a:extLst/>
          </a:blip>
          <a:srcRect l="13033" t="0" r="13033" b="0"/>
          <a:stretch>
            <a:fillRect/>
          </a:stretch>
        </p:blipFill>
        <p:spPr>
          <a:xfrm>
            <a:off x="8542733" y="3897386"/>
            <a:ext cx="3943640" cy="35560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102" name="Shape 102"/>
          <p:cNvSpPr/>
          <p:nvPr/>
        </p:nvSpPr>
        <p:spPr>
          <a:xfrm>
            <a:off x="3168223" y="3312966"/>
            <a:ext cx="2361519" cy="429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10" fill="norm" stroke="1" extrusionOk="0">
                <a:moveTo>
                  <a:pt x="0" y="16210"/>
                </a:moveTo>
                <a:cubicBezTo>
                  <a:pt x="8248" y="-4862"/>
                  <a:pt x="15448" y="-5390"/>
                  <a:pt x="21600" y="14625"/>
                </a:cubicBezTo>
              </a:path>
            </a:pathLst>
          </a:custGeom>
          <a:ln w="25400">
            <a:solidFill>
              <a:srgbClr val="A2AE58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/>
        </p:nvSpPr>
        <p:spPr>
          <a:xfrm>
            <a:off x="7259265" y="8145672"/>
            <a:ext cx="2361520" cy="3247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5" fill="norm" stroke="1" extrusionOk="0">
                <a:moveTo>
                  <a:pt x="0" y="0"/>
                </a:moveTo>
                <a:cubicBezTo>
                  <a:pt x="7263" y="21241"/>
                  <a:pt x="14463" y="21600"/>
                  <a:pt x="21600" y="1077"/>
                </a:cubicBezTo>
              </a:path>
            </a:pathLst>
          </a:custGeom>
          <a:ln w="25400">
            <a:solidFill>
              <a:srgbClr val="A2AE58"/>
            </a:solidFill>
            <a:miter lim="400000"/>
            <a:tailEnd type="triangle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body" idx="1"/>
          </p:nvPr>
        </p:nvSpPr>
        <p:spPr>
          <a:xfrm>
            <a:off x="508000" y="575996"/>
            <a:ext cx="11988801" cy="4296818"/>
          </a:xfrm>
          <a:prstGeom prst="rect">
            <a:avLst/>
          </a:prstGeom>
        </p:spPr>
        <p:txBody>
          <a:bodyPr anchor="t"/>
          <a:lstStyle/>
          <a:p>
            <a:pPr lvl="0" marL="0" indent="0" algn="just" defTabSz="519937">
              <a:spcBef>
                <a:spcPts val="3700"/>
              </a:spcBef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606060"/>
                </a:solidFill>
              </a:rPr>
              <a:t>É uma energia que refere à:</a:t>
            </a:r>
            <a:endParaRPr sz="3204">
              <a:solidFill>
                <a:srgbClr val="606060"/>
              </a:solidFill>
            </a:endParaRPr>
          </a:p>
          <a:p>
            <a:pPr lvl="0" marL="372998" indent="-372998" algn="just" defTabSz="519937">
              <a:spcBef>
                <a:spcPts val="37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b="1" sz="3204">
                <a:solidFill>
                  <a:srgbClr val="AC3B30"/>
                </a:solidFill>
              </a:rPr>
              <a:t>Procura do Prazer</a:t>
            </a:r>
            <a:r>
              <a:rPr b="1" sz="3204">
                <a:solidFill>
                  <a:srgbClr val="606060"/>
                </a:solidFill>
              </a:rPr>
              <a:t>: </a:t>
            </a:r>
            <a:r>
              <a:rPr sz="3204">
                <a:solidFill>
                  <a:srgbClr val="606060"/>
                </a:solidFill>
              </a:rPr>
              <a:t>é uma energia que </a:t>
            </a:r>
            <a:r>
              <a:rPr b="1" sz="3204">
                <a:solidFill>
                  <a:srgbClr val="606060"/>
                </a:solidFill>
              </a:rPr>
              <a:t>move a pessoa a explorar o mundo, a nível teórico (conhecimento) e prático (experiência).</a:t>
            </a:r>
            <a:endParaRPr b="1" sz="3204">
              <a:solidFill>
                <a:srgbClr val="606060"/>
              </a:solidFill>
            </a:endParaRPr>
          </a:p>
          <a:p>
            <a:pPr lvl="0" marL="372998" indent="-372998" algn="just" defTabSz="519937">
              <a:spcBef>
                <a:spcPts val="3700"/>
              </a:spcBef>
              <a:buClr>
                <a:srgbClr val="BEBEBE"/>
              </a:buClr>
              <a:buSzPct val="12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b="1" sz="3204">
                <a:solidFill>
                  <a:srgbClr val="AC3B30"/>
                </a:solidFill>
              </a:rPr>
              <a:t>Construção da Identidade</a:t>
            </a:r>
            <a:r>
              <a:rPr b="1" sz="3204">
                <a:solidFill>
                  <a:srgbClr val="606060"/>
                </a:solidFill>
              </a:rPr>
              <a:t>: </a:t>
            </a:r>
            <a:r>
              <a:rPr sz="3204">
                <a:solidFill>
                  <a:srgbClr val="606060"/>
                </a:solidFill>
              </a:rPr>
              <a:t>a relação de prazer/desprazer com o mundo cria um </a:t>
            </a:r>
            <a:r>
              <a:rPr b="1" sz="3204">
                <a:solidFill>
                  <a:srgbClr val="606060"/>
                </a:solidFill>
              </a:rPr>
              <a:t>modelo de relacionamento</a:t>
            </a:r>
            <a:r>
              <a:rPr sz="3204">
                <a:solidFill>
                  <a:srgbClr val="606060"/>
                </a:solidFill>
              </a:rPr>
              <a:t> que fica presente durante as fases de vida seguintes.</a:t>
            </a:r>
          </a:p>
        </p:txBody>
      </p:sp>
      <p:sp>
        <p:nvSpPr>
          <p:cNvPr id="106" name="Shape 106"/>
          <p:cNvSpPr/>
          <p:nvPr/>
        </p:nvSpPr>
        <p:spPr>
          <a:xfrm>
            <a:off x="2349402" y="4755129"/>
            <a:ext cx="1905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8668447" y="4755129"/>
            <a:ext cx="1905001" cy="190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5267887" y="4755129"/>
            <a:ext cx="2159001" cy="1905001"/>
          </a:xfrm>
          <a:prstGeom prst="leftRightArrow">
            <a:avLst>
              <a:gd name="adj1" fmla="val 32000"/>
              <a:gd name="adj2" fmla="val 44000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2217235" y="6915013"/>
            <a:ext cx="2286001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8459818" y="6814406"/>
            <a:ext cx="2286001" cy="228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5244119" y="7004906"/>
            <a:ext cx="2159001" cy="1905001"/>
          </a:xfrm>
          <a:prstGeom prst="leftRightArrow">
            <a:avLst>
              <a:gd name="adj1" fmla="val 32000"/>
              <a:gd name="adj2" fmla="val 4400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2588755" y="5396479"/>
            <a:ext cx="142629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Físico</a:t>
            </a:r>
          </a:p>
        </p:txBody>
      </p:sp>
      <p:sp>
        <p:nvSpPr>
          <p:cNvPr id="113" name="Shape 113"/>
          <p:cNvSpPr/>
          <p:nvPr/>
        </p:nvSpPr>
        <p:spPr>
          <a:xfrm>
            <a:off x="8582201" y="5396479"/>
            <a:ext cx="207749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Afectivo</a:t>
            </a:r>
          </a:p>
        </p:txBody>
      </p:sp>
      <p:sp>
        <p:nvSpPr>
          <p:cNvPr id="114" name="Shape 114"/>
          <p:cNvSpPr/>
          <p:nvPr/>
        </p:nvSpPr>
        <p:spPr>
          <a:xfrm>
            <a:off x="2161201" y="7746863"/>
            <a:ext cx="239806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Individual</a:t>
            </a:r>
          </a:p>
        </p:txBody>
      </p:sp>
      <p:sp>
        <p:nvSpPr>
          <p:cNvPr id="115" name="Shape 115"/>
          <p:cNvSpPr/>
          <p:nvPr/>
        </p:nvSpPr>
        <p:spPr>
          <a:xfrm>
            <a:off x="8362038" y="7646256"/>
            <a:ext cx="2481561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FFFFFF"/>
                </a:solidFill>
              </a:rPr>
              <a:t>Relacional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body" idx="1"/>
          </p:nvPr>
        </p:nvSpPr>
        <p:spPr>
          <a:xfrm>
            <a:off x="508000" y="604556"/>
            <a:ext cx="11988800" cy="2233664"/>
          </a:xfrm>
          <a:prstGeom prst="rect">
            <a:avLst/>
          </a:prstGeom>
        </p:spPr>
        <p:txBody>
          <a:bodyPr anchor="t"/>
          <a:lstStyle/>
          <a:p>
            <a:pPr lvl="0" marL="0" indent="0"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Os principais </a:t>
            </a:r>
            <a:r>
              <a:rPr b="1" sz="3400">
                <a:solidFill>
                  <a:srgbClr val="606060"/>
                </a:solidFill>
              </a:rPr>
              <a:t>mediadores</a:t>
            </a:r>
            <a:r>
              <a:rPr sz="3400">
                <a:solidFill>
                  <a:srgbClr val="606060"/>
                </a:solidFill>
              </a:rPr>
              <a:t> desta exploração são os </a:t>
            </a:r>
            <a:r>
              <a:rPr b="1" sz="3400">
                <a:solidFill>
                  <a:srgbClr val="606060"/>
                </a:solidFill>
              </a:rPr>
              <a:t>familiares e os professores.</a:t>
            </a:r>
            <a:endParaRPr sz="3400">
              <a:solidFill>
                <a:srgbClr val="606060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444419" y="2384062"/>
            <a:ext cx="10115962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AC3B30"/>
                </a:solidFill>
              </a:rPr>
              <a:t>A criança demonstra curiosidade de acordo com sua idade, </a:t>
            </a:r>
            <a:r>
              <a:rPr sz="3400">
                <a:solidFill>
                  <a:srgbClr val="606060"/>
                </a:solidFill>
              </a:rPr>
              <a:t>perspectiva que é</a:t>
            </a:r>
            <a:r>
              <a:rPr b="1" sz="3400">
                <a:solidFill>
                  <a:srgbClr val="AC3B30"/>
                </a:solidFill>
              </a:rPr>
              <a:t> DIFERENTE da perspectiva do adulto, </a:t>
            </a:r>
            <a:r>
              <a:rPr sz="3400">
                <a:solidFill>
                  <a:srgbClr val="606060"/>
                </a:solidFill>
              </a:rPr>
              <a:t>que já tem mais informação, experiência e necessidades diferentes.</a:t>
            </a:r>
            <a:endParaRPr sz="3400">
              <a:solidFill>
                <a:srgbClr val="606060"/>
              </a:solidFill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508000" y="5522018"/>
            <a:ext cx="11988801" cy="2233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O Adulto tem uma característica em particular que o diferencia da criança:</a:t>
            </a:r>
            <a:endParaRPr sz="3400">
              <a:solidFill>
                <a:srgbClr val="606060"/>
              </a:solidFill>
            </a:endParaRPr>
          </a:p>
          <a:p>
            <a:pPr lvl="0">
              <a:spcBef>
                <a:spcPts val="4200"/>
              </a:spcBef>
              <a:defRPr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AC3B30"/>
                </a:solidFill>
              </a:rPr>
              <a:t>Sexualização do Desejo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